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7"/>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2749" autoAdjust="0"/>
  </p:normalViewPr>
  <p:slideViewPr>
    <p:cSldViewPr snapToGrid="0">
      <p:cViewPr varScale="1">
        <p:scale>
          <a:sx n="113" d="100"/>
          <a:sy n="113" d="100"/>
        </p:scale>
        <p:origin x="176" y="7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December 2019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 5:29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contoso.com/"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sing-in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r>
              <a:rPr lang="en-US" sz="2400" dirty="0">
                <a:latin typeface="+mn-lt"/>
              </a:rPr>
              <a:t>We have heard that it is not possible to run simultaneously multiple instance of Azure AD Connect. All identity services components in our environment must provide resiliency and support failover.</a:t>
            </a: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
        <p:nvSpPr>
          <p:cNvPr id="3" name="Content Placeholder 2"/>
          <p:cNvSpPr>
            <a:spLocks noGrp="1"/>
          </p:cNvSpPr>
          <p:nvPr>
            <p:ph type="body" sz="quarter" idx="10"/>
          </p:nvPr>
        </p:nvSpPr>
        <p:spPr/>
        <p:txBody>
          <a:bodyPr>
            <a:normAutofit/>
          </a:bodyPr>
          <a:lstStyle/>
          <a:p>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sing-in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t>
            </a:r>
            <a:r>
              <a:rPr lang="en-US" sz="2200" dirty="0">
                <a:solidFill>
                  <a:schemeClr val="tx1"/>
                </a:solidFill>
                <a:latin typeface="+mn-lt"/>
              </a:rPr>
              <a:t>ass-through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2200" dirty="0">
                <a:solidFill>
                  <a:schemeClr val="tx1"/>
                </a:solidFill>
                <a:latin typeface="+mn-lt"/>
              </a:rPr>
              <a:t>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latin typeface="+mn-lt"/>
              </a:rPr>
              <a:t>replaces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a:t>
            </a:r>
            <a:r>
              <a:rPr lang="en-US" sz="2200" dirty="0" err="1">
                <a:solidFill>
                  <a:schemeClr val="tx1"/>
                </a:solidFill>
              </a:rPr>
              <a:t>userPrincipalName</a:t>
            </a:r>
            <a:r>
              <a:rPr lang="en-US" sz="2200" dirty="0">
                <a:solidFill>
                  <a:schemeClr val="tx1"/>
                </a:solidFill>
              </a:rPr>
              <a:t>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a:t>
            </a:r>
            <a:r>
              <a:rPr lang="en-US" sz="2200" dirty="0" err="1">
                <a:solidFill>
                  <a:schemeClr val="tx1"/>
                </a:solidFill>
              </a:rPr>
              <a:t>userPrincipalName</a:t>
            </a:r>
            <a:r>
              <a:rPr lang="en-US" sz="2200" dirty="0">
                <a:solidFill>
                  <a:schemeClr val="tx1"/>
                </a:solidFill>
              </a:rPr>
              <a:t>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a:t>
            </a:r>
            <a:r>
              <a:rPr lang="en-US" sz="2200" dirty="0" err="1">
                <a:solidFill>
                  <a:schemeClr val="tx1"/>
                </a:solidFill>
              </a:rPr>
              <a:t>cloudFiltered</a:t>
            </a:r>
            <a:r>
              <a:rPr lang="en-US" sz="2200" dirty="0">
                <a:solidFill>
                  <a:schemeClr val="tx1"/>
                </a:solidFill>
              </a:rPr>
              <a:t>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the headquarters in New York </a:t>
            </a:r>
          </a:p>
          <a:p>
            <a:pPr lvl="1"/>
            <a:r>
              <a:rPr lang="en-US" sz="2400" dirty="0">
                <a:latin typeface="+mn-lt"/>
              </a:rPr>
              <a:t>a 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considers implementing a flexible work arrangement policy to allow its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on-promises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a:t>
            </a:r>
            <a:r>
              <a:rPr lang="en-US" sz="2200" dirty="0" err="1">
                <a:solidFill>
                  <a:schemeClr val="tx1"/>
                </a:solidFill>
              </a:rPr>
              <a:t>roxy</a:t>
            </a:r>
            <a:r>
              <a:rPr lang="en-US" sz="2200" dirty="0">
                <a:solidFill>
                  <a:schemeClr val="tx1"/>
                </a:solidFill>
              </a:rPr>
              <a:t>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a:t>
            </a:r>
            <a:r>
              <a:rPr lang="en-US" sz="2200" dirty="0" err="1">
                <a:solidFill>
                  <a:schemeClr val="tx1"/>
                </a:solidFill>
              </a:rPr>
              <a:t>netwok</a:t>
            </a:r>
            <a:endParaRPr lang="en-US" sz="2200" dirty="0">
              <a:solidFill>
                <a:schemeClr val="tx1"/>
              </a:solidFill>
            </a:endParaRP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a:t>
            </a:r>
            <a:r>
              <a:rPr lang="en-US" sz="2200" dirty="0" err="1">
                <a:solidFill>
                  <a:schemeClr val="tx1"/>
                </a:solidFill>
              </a:rPr>
              <a:t>conector</a:t>
            </a:r>
            <a:r>
              <a:rPr lang="en-US" sz="2200" dirty="0">
                <a:solidFill>
                  <a:schemeClr val="tx1"/>
                </a:solidFill>
              </a:rPr>
              <a:t>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44" name="Picture 4" descr="Azure AD Application Proxy network connections, ">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a:t>
            </a:r>
            <a:r>
              <a:rPr lang="en-US" sz="2800" dirty="0" err="1">
                <a:latin typeface="+mn-lt"/>
              </a:rPr>
              <a:t>contoso.local</a:t>
            </a:r>
            <a:r>
              <a:rPr lang="en-US" sz="2800" dirty="0">
                <a:latin typeface="+mn-lt"/>
              </a:rPr>
              <a:t>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latin typeface="+mn-lt"/>
                <a:hlinkClick r:id="rId3" tooltip="http://contoso.com"/>
              </a:rPr>
              <a:t>contoso.com</a:t>
            </a:r>
            <a:r>
              <a:rPr lang="en-US" sz="2400" dirty="0">
                <a:latin typeface="+mn-lt"/>
              </a:rPr>
              <a:t>.</a:t>
            </a: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a:solidFill>
                  <a:schemeClr val="tx1"/>
                </a:solidFill>
              </a:rPr>
              <a:t>No explicit failover </a:t>
            </a:r>
            <a:r>
              <a:rPr lang="en-US" sz="2200" dirty="0">
                <a:solidFill>
                  <a:schemeClr val="tx1"/>
                </a:solidFill>
              </a:rPr>
              <a:t>is required </a:t>
            </a:r>
          </a:p>
          <a:p>
            <a:pPr marL="576072" lvl="2">
              <a:spcAft>
                <a:spcPts val="882"/>
              </a:spcAft>
            </a:pPr>
            <a:r>
              <a:rPr lang="en-US" sz="2200" dirty="0">
                <a:solidFill>
                  <a:schemeClr val="tx1"/>
                </a:solidFill>
              </a:rPr>
              <a:t>Authentication requests are dynamically distributed across all available agents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Azure portal interface illustrating the Password reset - Authentication methods blade.">
            <a:extLst>
              <a:ext uri="{FF2B5EF4-FFF2-40B4-BE49-F238E27FC236}">
                <a16:creationId xmlns:a16="http://schemas.microsoft.com/office/drawing/2014/main" id="{504508BA-DADD-4CCD-8157-C9D98D0C851F}"/>
              </a:ext>
            </a:extLst>
          </p:cNvPr>
          <p:cNvPicPr>
            <a:picLocks noChangeAspect="1"/>
          </p:cNvPicPr>
          <p:nvPr/>
        </p:nvPicPr>
        <p:blipFill>
          <a:blip r:embed="rId3"/>
          <a:stretch>
            <a:fillRect/>
          </a:stretch>
        </p:blipFill>
        <p:spPr>
          <a:xfrm>
            <a:off x="5604912" y="1575001"/>
            <a:ext cx="6159817" cy="4864350"/>
          </a:xfrm>
          <a:prstGeom prst="rect">
            <a:avLst/>
          </a:prstGeom>
        </p:spPr>
      </p:pic>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it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 </a:t>
            </a:r>
          </a:p>
          <a:p>
            <a:pPr lvl="1"/>
            <a:r>
              <a:rPr lang="en-US" sz="2200" dirty="0">
                <a:latin typeface="+mn-lt"/>
              </a:rPr>
              <a:t>minimized or even eliminated persistent assignments of privileged roles for identity management (while accounting for break-glass scenarios, allowing for a non-gated emergency use of privileged accounts). </a:t>
            </a:r>
          </a:p>
          <a:p>
            <a:pPr lvl="1"/>
            <a:r>
              <a:rPr lang="en-US" sz="2200" dirty="0">
                <a:latin typeface="+mn-lt"/>
              </a:rPr>
              <a:t>monitoring and auditing of privileged accounts.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portal New blade illustrating configuration options of Azure AD conditional access policy">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err="1">
                <a:solidFill>
                  <a:schemeClr val="tx1"/>
                </a:solidFill>
              </a:rPr>
              <a:t>userType</a:t>
            </a:r>
            <a:r>
              <a:rPr lang="en-US" sz="2200" dirty="0">
                <a:solidFill>
                  <a:schemeClr val="tx1"/>
                </a:solidFill>
              </a:rPr>
              <a:t> attribute set </a:t>
            </a:r>
            <a:br>
              <a:rPr lang="en-US" sz="2200" dirty="0">
                <a:solidFill>
                  <a:schemeClr val="tx1"/>
                </a:solidFill>
              </a:rPr>
            </a:br>
            <a:r>
              <a:rPr lang="en-US" sz="2200" dirty="0">
                <a:solidFill>
                  <a:schemeClr val="tx1"/>
                </a:solidFill>
              </a:rPr>
              <a:t>to Guest</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of MIM and B2B script solutions including on-premises apps, MIM management agent and Active Directory.">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a:t>
            </a:r>
            <a:r>
              <a:rPr lang="en-US" sz="2400" dirty="0" err="1">
                <a:latin typeface="+mn-lt"/>
              </a:rPr>
              <a:t>userPrincipalName</a:t>
            </a:r>
            <a:r>
              <a:rPr lang="en-US" sz="2400" dirty="0">
                <a:latin typeface="+mn-lt"/>
              </a:rPr>
              <a:t> in Active Directory and Azure AD. This is the Microsoft's recommended approach.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use of passwords in lieu of more secure authentication methods. </a:t>
            </a:r>
          </a:p>
          <a:p>
            <a:r>
              <a:rPr lang="en-US" sz="2400" dirty="0">
                <a:latin typeface="+mn-lt"/>
              </a:rPr>
              <a:t>In situations where passwords are required, users should also be able to both change and reset them without having to rely on </a:t>
            </a:r>
            <a:r>
              <a:rPr lang="en-US" sz="2400" dirty="0" err="1">
                <a:latin typeface="+mn-lt"/>
              </a:rPr>
              <a:t>HelpDesk</a:t>
            </a:r>
            <a:r>
              <a:rPr lang="en-US" sz="2400" dirty="0">
                <a:latin typeface="+mn-lt"/>
              </a:rPr>
              <a:t>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a:t>
            </a:r>
            <a:r>
              <a:rPr lang="en-US" sz="2400" dirty="0" err="1"/>
              <a:t>Fabrikam's</a:t>
            </a:r>
            <a:r>
              <a:rPr lang="en-US" sz="2400" dirty="0"/>
              <a:t>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5776</Words>
  <Application>Microsoft Macintosh PowerPoint</Application>
  <PresentationFormat>Widescreen</PresentationFormat>
  <Paragraphs>622</Paragraphs>
  <Slides>71</Slides>
  <Notes>70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2020-01-23T23:32:11Z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